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262" r:id="rId4"/>
    <p:sldId id="263" r:id="rId5"/>
    <p:sldId id="264" r:id="rId6"/>
    <p:sldId id="265" r:id="rId7"/>
    <p:sldId id="266" r:id="rId8"/>
    <p:sldId id="321" r:id="rId9"/>
    <p:sldId id="281" r:id="rId10"/>
    <p:sldId id="282" r:id="rId11"/>
    <p:sldId id="283" r:id="rId12"/>
    <p:sldId id="284" r:id="rId13"/>
    <p:sldId id="28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23" r:id="rId23"/>
    <p:sldId id="275" r:id="rId24"/>
    <p:sldId id="276" r:id="rId25"/>
    <p:sldId id="277" r:id="rId26"/>
    <p:sldId id="278" r:id="rId27"/>
    <p:sldId id="279" r:id="rId28"/>
    <p:sldId id="280" r:id="rId29"/>
    <p:sldId id="324" r:id="rId30"/>
    <p:sldId id="326" r:id="rId31"/>
    <p:sldId id="292" r:id="rId33"/>
    <p:sldId id="327" r:id="rId34"/>
    <p:sldId id="329" r:id="rId35"/>
    <p:sldId id="330" r:id="rId36"/>
    <p:sldId id="332" r:id="rId37"/>
    <p:sldId id="331" r:id="rId38"/>
    <p:sldId id="373" r:id="rId39"/>
    <p:sldId id="333" r:id="rId40"/>
    <p:sldId id="286" r:id="rId41"/>
    <p:sldId id="287" r:id="rId42"/>
    <p:sldId id="288" r:id="rId43"/>
    <p:sldId id="289" r:id="rId44"/>
    <p:sldId id="328" r:id="rId45"/>
    <p:sldId id="290" r:id="rId46"/>
    <p:sldId id="291" r:id="rId47"/>
    <p:sldId id="293" r:id="rId48"/>
    <p:sldId id="294" r:id="rId49"/>
    <p:sldId id="295" r:id="rId50"/>
    <p:sldId id="298" r:id="rId51"/>
    <p:sldId id="296" r:id="rId52"/>
    <p:sldId id="297" r:id="rId53"/>
    <p:sldId id="299" r:id="rId54"/>
    <p:sldId id="300" r:id="rId55"/>
    <p:sldId id="301" r:id="rId56"/>
    <p:sldId id="302" r:id="rId57"/>
    <p:sldId id="334" r:id="rId58"/>
    <p:sldId id="303" r:id="rId59"/>
    <p:sldId id="304" r:id="rId60"/>
    <p:sldId id="305" r:id="rId61"/>
    <p:sldId id="306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可以通过实验验证。在服务端执行</a:t>
            </a:r>
            <a:r>
              <a:rPr lang="en-US" altLang="zh-CN"/>
              <a:t> redis-cli INFO Clients </a:t>
            </a:r>
            <a:r>
              <a:rPr lang="zh-CN" altLang="en-US"/>
              <a:t>命令查看当前连接</a:t>
            </a:r>
            <a:r>
              <a:rPr lang="zh-CN" altLang="en-US"/>
              <a:t>数量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log.csdn.net/qq_50675319/article/details/12685028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 algn="l"/>
            <a:r>
              <a:rPr lang="en-US" altLang="zh-CN" sz="4800"/>
              <a:t>北京银行 Redis </a:t>
            </a:r>
            <a:r>
              <a:rPr lang="zh-CN" altLang="en-US" sz="4800"/>
              <a:t>开发规范</a:t>
            </a:r>
            <a:endParaRPr lang="zh-CN" alt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l"/>
            <a:r>
              <a:rPr lang="zh-CN" altLang="en-US"/>
              <a:t>（2024 版本）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b="7063"/>
          <a:stretch>
            <a:fillRect/>
          </a:stretch>
        </p:blipFill>
        <p:spPr>
          <a:xfrm>
            <a:off x="6215380" y="634365"/>
            <a:ext cx="5457825" cy="4399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05" y="5659120"/>
            <a:ext cx="7439025" cy="110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844675"/>
            <a:ext cx="5412740" cy="202882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451485" y="4742180"/>
            <a:ext cx="3761105" cy="1613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/>
              <a:t>对于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chemeClr val="accent2"/>
                </a:solidFill>
              </a:rPr>
              <a:t>volatile-lru</a:t>
            </a:r>
            <a:r>
              <a:rPr lang="zh-CN" altLang="en-US" sz="2000"/>
              <a:t>，如果未配置</a:t>
            </a:r>
            <a:r>
              <a:rPr lang="en-US" altLang="zh-CN" sz="2000"/>
              <a:t>TTL</a:t>
            </a:r>
            <a:r>
              <a:rPr lang="zh-CN" altLang="en-US" sz="2000"/>
              <a:t>，在内存占满时也无法主动淘汰这些</a:t>
            </a:r>
            <a:r>
              <a:rPr lang="zh-CN" altLang="en-US" sz="2000"/>
              <a:t>数据</a:t>
            </a:r>
            <a:endParaRPr lang="zh-CN" altLang="en-US" sz="200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203200" y="138811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1.shell</a:t>
            </a:r>
            <a:r>
              <a:rPr lang="zh-CN" altLang="en-US" sz="1600" i="1"/>
              <a:t>脚本</a:t>
            </a:r>
            <a:endParaRPr lang="zh-CN" altLang="en-US" sz="1600" i="1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096000" y="28702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2.</a:t>
            </a:r>
            <a:r>
              <a:rPr lang="zh-CN" altLang="en-US" sz="1600" i="1"/>
              <a:t>运行</a:t>
            </a:r>
            <a:r>
              <a:rPr lang="zh-CN" altLang="en-US" sz="1600" i="1"/>
              <a:t>结果</a:t>
            </a:r>
            <a:endParaRPr lang="zh-CN" altLang="en-US" sz="1600" i="1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820920" y="5269865"/>
            <a:ext cx="2164080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3.</a:t>
            </a:r>
            <a:r>
              <a:rPr lang="zh-CN" altLang="en-US" sz="1600" i="1"/>
              <a:t>查看当前存储</a:t>
            </a:r>
            <a:r>
              <a:rPr lang="zh-CN" altLang="en-US" sz="1600" i="1"/>
              <a:t>数据</a:t>
            </a:r>
            <a:endParaRPr lang="zh-CN" altLang="en-US" sz="1600" i="1"/>
          </a:p>
        </p:txBody>
      </p:sp>
      <p:sp>
        <p:nvSpPr>
          <p:cNvPr id="4" name="矩形 3"/>
          <p:cNvSpPr/>
          <p:nvPr/>
        </p:nvSpPr>
        <p:spPr>
          <a:xfrm>
            <a:off x="4212590" y="1844040"/>
            <a:ext cx="1402715" cy="19685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908300" y="3506470"/>
            <a:ext cx="412750" cy="17145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70" y="4643120"/>
            <a:ext cx="4465320" cy="1396365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2000"/>
              <a:t>对于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chemeClr val="accent6"/>
                </a:solidFill>
              </a:rPr>
              <a:t>allkeys-lru</a:t>
            </a:r>
            <a:r>
              <a:rPr lang="zh-CN" altLang="en-US" sz="2000"/>
              <a:t>，在内存占满时</a:t>
            </a:r>
            <a:r>
              <a:rPr lang="zh-CN" altLang="en-US" sz="2000">
                <a:sym typeface="+mn-ea"/>
              </a:rPr>
              <a:t>所有数据</a:t>
            </a:r>
            <a:r>
              <a:rPr lang="zh-CN" altLang="en-US" sz="2000"/>
              <a:t>都可以主动淘汰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6032"/>
          <a:stretch>
            <a:fillRect/>
          </a:stretch>
        </p:blipFill>
        <p:spPr>
          <a:xfrm>
            <a:off x="7646670" y="215265"/>
            <a:ext cx="2327910" cy="5151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60" y="5748020"/>
            <a:ext cx="6951980" cy="856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691005"/>
            <a:ext cx="5895975" cy="224790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203200" y="138811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1.shell</a:t>
            </a:r>
            <a:r>
              <a:rPr lang="zh-CN" altLang="en-US" sz="1600" i="1"/>
              <a:t>脚本</a:t>
            </a:r>
            <a:endParaRPr lang="zh-CN" altLang="en-US" sz="1600" i="1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346190" y="51562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2.</a:t>
            </a:r>
            <a:r>
              <a:rPr lang="zh-CN" altLang="en-US" sz="1600" i="1"/>
              <a:t>运行</a:t>
            </a:r>
            <a:r>
              <a:rPr lang="zh-CN" altLang="en-US" sz="1600" i="1"/>
              <a:t>结果</a:t>
            </a:r>
            <a:endParaRPr lang="zh-CN" altLang="en-US" sz="1600" i="1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5084445" y="5367020"/>
            <a:ext cx="2164080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3.</a:t>
            </a:r>
            <a:r>
              <a:rPr lang="zh-CN" altLang="en-US" sz="1600" i="1"/>
              <a:t>查看当前存储</a:t>
            </a:r>
            <a:r>
              <a:rPr lang="zh-CN" altLang="en-US" sz="1600" i="1"/>
              <a:t>数据</a:t>
            </a:r>
            <a:endParaRPr lang="zh-CN" altLang="en-US" sz="1600" i="1"/>
          </a:p>
        </p:txBody>
      </p:sp>
      <p:sp>
        <p:nvSpPr>
          <p:cNvPr id="7" name="矩形 6"/>
          <p:cNvSpPr/>
          <p:nvPr/>
        </p:nvSpPr>
        <p:spPr>
          <a:xfrm>
            <a:off x="4943475" y="1691640"/>
            <a:ext cx="1402715" cy="34925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3128645" y="3677920"/>
            <a:ext cx="412750" cy="17145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6580" y="137795"/>
            <a:ext cx="3476625" cy="2657475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711835" y="500380"/>
            <a:ext cx="4947920" cy="879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注：重新</a:t>
            </a:r>
            <a:r>
              <a:rPr lang="en-US" altLang="zh-CN" sz="2000"/>
              <a:t>SET</a:t>
            </a:r>
            <a:r>
              <a:rPr lang="zh-CN" altLang="en-US" sz="2000"/>
              <a:t>已有键，该键的</a:t>
            </a:r>
            <a:r>
              <a:rPr lang="en-US" altLang="zh-CN" sz="2000"/>
              <a:t>TTL</a:t>
            </a:r>
            <a:r>
              <a:rPr lang="zh-CN" altLang="en-US" sz="2000"/>
              <a:t>会被删除</a:t>
            </a:r>
            <a:endParaRPr lang="zh-CN" altLang="en-US" sz="2000"/>
          </a:p>
          <a:p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90" y="4337685"/>
            <a:ext cx="5287010" cy="24530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7079615" y="6619875"/>
            <a:ext cx="490220" cy="20955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内容占位符 2"/>
          <p:cNvSpPr>
            <a:spLocks noGrp="1"/>
          </p:cNvSpPr>
          <p:nvPr/>
        </p:nvSpPr>
        <p:spPr>
          <a:xfrm>
            <a:off x="236855" y="3351530"/>
            <a:ext cx="4493895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/>
              <a:t>可以使用</a:t>
            </a:r>
            <a:r>
              <a:rPr lang="en-US" altLang="zh-CN" sz="2000"/>
              <a:t> SET EX </a:t>
            </a:r>
            <a:r>
              <a:rPr lang="zh-CN" altLang="en-US" sz="2000"/>
              <a:t>的方式，同时执行</a:t>
            </a:r>
            <a:r>
              <a:rPr lang="en-US" altLang="zh-CN" sz="2000"/>
              <a:t>SET </a:t>
            </a:r>
            <a:r>
              <a:rPr lang="zh-CN" altLang="en-US" sz="2000"/>
              <a:t>和</a:t>
            </a:r>
            <a:r>
              <a:rPr lang="en-US" altLang="zh-CN" sz="2000"/>
              <a:t> EXPIRE</a:t>
            </a:r>
            <a:r>
              <a:rPr lang="zh-CN" altLang="en-US" sz="2000"/>
              <a:t>（</a:t>
            </a:r>
            <a:r>
              <a:rPr lang="zh-CN" altLang="en-US" sz="2000"/>
              <a:t>满足原子性）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55" y="3266440"/>
            <a:ext cx="3689350" cy="88265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4486910" y="3696970"/>
            <a:ext cx="2085340" cy="1016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3" idx="1"/>
          </p:cNvCxnSpPr>
          <p:nvPr/>
        </p:nvCxnSpPr>
        <p:spPr>
          <a:xfrm>
            <a:off x="4549140" y="3728085"/>
            <a:ext cx="2051050" cy="183642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52215" y="4867910"/>
            <a:ext cx="23437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(Spring Data Redis)</a:t>
            </a:r>
            <a:endParaRPr lang="zh-CN" altLang="en-US" sz="20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031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(redis-cli)</a:t>
            </a:r>
            <a:endParaRPr lang="zh-CN" altLang="en-US" sz="20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0" y="756285"/>
            <a:ext cx="10515600" cy="934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82265"/>
            <a:ext cx="3445510" cy="1464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365375"/>
            <a:ext cx="4438650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430" y="6017895"/>
            <a:ext cx="510540" cy="503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995" y="4655185"/>
            <a:ext cx="5861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2620" y="955040"/>
            <a:ext cx="10515600" cy="964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49301"/>
          <a:stretch>
            <a:fillRect/>
          </a:stretch>
        </p:blipFill>
        <p:spPr>
          <a:xfrm>
            <a:off x="704850" y="3028950"/>
            <a:ext cx="9338945" cy="28936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9295" y="3046095"/>
            <a:ext cx="1466850" cy="402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315" y="1327150"/>
            <a:ext cx="9505950" cy="57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85" y="2284730"/>
            <a:ext cx="2098675" cy="3583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95" y="5868035"/>
            <a:ext cx="745490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70280"/>
            <a:ext cx="10515600" cy="175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2580"/>
            <a:ext cx="10782300" cy="1343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83760"/>
            <a:ext cx="108775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9755" y="1938655"/>
            <a:ext cx="11032490" cy="21939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82600"/>
            <a:ext cx="10515600" cy="988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9155"/>
            <a:ext cx="10516235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2485" y="793750"/>
            <a:ext cx="9982200" cy="552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5445" y="1858645"/>
            <a:ext cx="2855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Redis server 6.2.16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05535" y="1946275"/>
            <a:ext cx="4794885" cy="2245360"/>
            <a:chOff x="1741" y="3065"/>
            <a:chExt cx="7551" cy="35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r="64076" b="87016"/>
            <a:stretch>
              <a:fillRect/>
            </a:stretch>
          </p:blipFill>
          <p:spPr>
            <a:xfrm>
              <a:off x="1741" y="3065"/>
              <a:ext cx="6521" cy="81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rcRect t="50181" r="56243"/>
            <a:stretch>
              <a:fillRect/>
            </a:stretch>
          </p:blipFill>
          <p:spPr>
            <a:xfrm>
              <a:off x="2366" y="3879"/>
              <a:ext cx="6926" cy="272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71170" y="4514215"/>
            <a:ext cx="6899275" cy="1634490"/>
            <a:chOff x="1741" y="6717"/>
            <a:chExt cx="10865" cy="257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t="57407" r="40120"/>
            <a:stretch>
              <a:fillRect/>
            </a:stretch>
          </p:blipFill>
          <p:spPr>
            <a:xfrm>
              <a:off x="2158" y="7525"/>
              <a:ext cx="10449" cy="17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rcRect r="57344" b="80202"/>
            <a:stretch>
              <a:fillRect/>
            </a:stretch>
          </p:blipFill>
          <p:spPr>
            <a:xfrm>
              <a:off x="1741" y="6717"/>
              <a:ext cx="7323" cy="808"/>
            </a:xfrm>
            <a:prstGeom prst="rect">
              <a:avLst/>
            </a:prstGeom>
          </p:spPr>
        </p:pic>
      </p:grpSp>
      <p:cxnSp>
        <p:nvCxnSpPr>
          <p:cNvPr id="9" name="直接箭头连接符 8"/>
          <p:cNvCxnSpPr/>
          <p:nvPr/>
        </p:nvCxnSpPr>
        <p:spPr>
          <a:xfrm>
            <a:off x="7494905" y="1288415"/>
            <a:ext cx="789940" cy="5156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52830" y="1803400"/>
            <a:ext cx="4971415" cy="236029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1170" y="4539615"/>
            <a:ext cx="7275195" cy="192151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46365" y="6148705"/>
            <a:ext cx="4049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400"/>
              <a:t>https://blog.51cto.com/u_16175448/12621962</a:t>
            </a:r>
            <a:endParaRPr lang="en-US" altLang="zh-CN" sz="1400"/>
          </a:p>
          <a:p>
            <a:pPr algn="r"/>
            <a:r>
              <a:rPr lang="en-US" altLang="zh-CN" sz="1400"/>
              <a:t>https://blog.51cto.com/u_16213323/12234085</a:t>
            </a:r>
            <a:endParaRPr lang="en-US" altLang="zh-CN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5580" y="275590"/>
            <a:ext cx="9355455" cy="5888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772795"/>
            <a:ext cx="10515600" cy="1337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3196590"/>
            <a:ext cx="3485515" cy="1915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95" y="3196590"/>
            <a:ext cx="3656330" cy="2016760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5" idx="3"/>
            <a:endCxn id="6" idx="1"/>
          </p:cNvCxnSpPr>
          <p:nvPr/>
        </p:nvCxnSpPr>
        <p:spPr>
          <a:xfrm>
            <a:off x="5078095" y="4154170"/>
            <a:ext cx="1663700" cy="5080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0528300" y="4154170"/>
            <a:ext cx="1299210" cy="76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871970" y="5339080"/>
            <a:ext cx="3825240" cy="367665"/>
          </a:xfrm>
          <a:prstGeom prst="rect">
            <a:avLst/>
          </a:prstGeom>
        </p:spPr>
        <p:txBody>
          <a:bodyPr>
            <a:noAutofit/>
          </a:bodyPr>
          <a:p>
            <a:pPr marL="0" indent="0" algn="ctr"/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主从</a:t>
            </a:r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模式（扩展读取操作）</a:t>
            </a:r>
            <a:endParaRPr lang="en-US" altLang="zh-CN" sz="1600" b="1" i="0">
              <a:solidFill>
                <a:srgbClr val="3D464D"/>
              </a:solidFill>
              <a:latin typeface="PingFangSC-Regular"/>
              <a:ea typeface="PingFangSC-Regular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3155" y="5339080"/>
            <a:ext cx="1904365" cy="367665"/>
          </a:xfrm>
          <a:prstGeom prst="rect">
            <a:avLst/>
          </a:prstGeom>
        </p:spPr>
        <p:txBody>
          <a:bodyPr>
            <a:noAutofit/>
          </a:bodyPr>
          <a:p>
            <a:pPr marL="0" indent="0" algn="ctr"/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单机模式</a:t>
            </a:r>
            <a:endParaRPr lang="en-US" altLang="zh-CN" sz="1600" b="1" i="0">
              <a:solidFill>
                <a:srgbClr val="3D464D"/>
              </a:solidFill>
              <a:latin typeface="PingFangSC-Regular"/>
              <a:ea typeface="PingFangSC-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8-921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1600200"/>
            <a:ext cx="3139440" cy="3491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30" y="1600200"/>
            <a:ext cx="5482590" cy="332549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79070" y="3485515"/>
            <a:ext cx="1299210" cy="76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4972050" y="3477895"/>
            <a:ext cx="1299210" cy="76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59205" y="5236210"/>
            <a:ext cx="3825240" cy="367665"/>
          </a:xfrm>
          <a:prstGeom prst="rect">
            <a:avLst/>
          </a:prstGeom>
        </p:spPr>
        <p:txBody>
          <a:bodyPr>
            <a:noAutofit/>
          </a:bodyPr>
          <a:p>
            <a:pPr marL="0" indent="0" algn="ctr"/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哨兵模式（</a:t>
            </a:r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提供故障转移</a:t>
            </a:r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功能）</a:t>
            </a:r>
            <a:endParaRPr lang="en-US" altLang="zh-CN" sz="1600" b="1" i="0">
              <a:solidFill>
                <a:srgbClr val="3D464D"/>
              </a:solidFill>
              <a:latin typeface="PingFangSC-Regular"/>
              <a:ea typeface="PingFangSC-Regular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10985" y="5236210"/>
            <a:ext cx="4846955" cy="367665"/>
          </a:xfrm>
          <a:prstGeom prst="rect">
            <a:avLst/>
          </a:prstGeom>
        </p:spPr>
        <p:txBody>
          <a:bodyPr>
            <a:noAutofit/>
          </a:bodyPr>
          <a:p>
            <a:pPr marL="0" indent="0" algn="ctr"/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集群模式（扩展写入操作和存储，支持海量数据</a:t>
            </a:r>
            <a:r>
              <a:rPr lang="zh-CN" altLang="en-US" sz="1600" b="1" i="0">
                <a:solidFill>
                  <a:srgbClr val="3D464D"/>
                </a:solidFill>
                <a:latin typeface="PingFangSC-Regular"/>
                <a:ea typeface="PingFangSC-Regular"/>
              </a:rPr>
              <a:t>）</a:t>
            </a:r>
            <a:endParaRPr lang="en-US" altLang="zh-CN" sz="1600" b="1" i="0">
              <a:solidFill>
                <a:srgbClr val="3D464D"/>
              </a:solidFill>
              <a:latin typeface="PingFangSC-Regular"/>
              <a:ea typeface="PingFangSC-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64138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https://www.yunweipai.com/42801.html</a:t>
            </a:r>
            <a:endParaRPr lang="en-US" altLang="zh-CN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2620"/>
            <a:ext cx="10515600" cy="33915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015" y="841375"/>
            <a:ext cx="9331960" cy="306451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05" y="4091305"/>
            <a:ext cx="9234170" cy="19977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530725" y="1264285"/>
            <a:ext cx="2019935" cy="1905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6304280" y="4471035"/>
            <a:ext cx="2990215" cy="14605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58520"/>
            <a:ext cx="10515600" cy="1325563"/>
          </a:xfrm>
        </p:spPr>
        <p:txBody>
          <a:bodyPr/>
          <a:p>
            <a:r>
              <a:rPr lang="en-US" altLang="zh-CN" sz="3200"/>
              <a:t>Cache Aside </a:t>
            </a:r>
            <a:r>
              <a:rPr lang="zh-CN" altLang="en-US" sz="3200"/>
              <a:t>策略下的读操作</a:t>
            </a:r>
            <a:endParaRPr lang="zh-CN" altLang="en-US" sz="3200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4965" y="2184400"/>
            <a:ext cx="4797425" cy="3455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28445"/>
            <a:ext cx="10515600" cy="41783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988300" y="1991360"/>
            <a:ext cx="1316990" cy="0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7260" y="1823720"/>
            <a:ext cx="10515600" cy="352044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8087360" y="2331085"/>
            <a:ext cx="1316990" cy="0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71955"/>
            <a:ext cx="10515600" cy="35140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790815" y="2144395"/>
            <a:ext cx="1316990" cy="0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4355" y="2392680"/>
            <a:ext cx="8543925" cy="22078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2960" y="1468755"/>
            <a:ext cx="7543800" cy="3746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075" y="1082040"/>
            <a:ext cx="10664190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375" y="972820"/>
            <a:ext cx="11130915" cy="1377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9520" y="3199130"/>
            <a:ext cx="5610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Spring </a:t>
            </a:r>
            <a:r>
              <a:rPr lang="zh-CN" altLang="en-US" sz="2400" b="1"/>
              <a:t>使用</a:t>
            </a:r>
            <a:r>
              <a:rPr lang="en-US" altLang="zh-CN" sz="2400" b="1"/>
              <a:t> Jedis/Lettuce </a:t>
            </a:r>
            <a:r>
              <a:rPr lang="zh-CN" altLang="en-US" sz="2400" b="1"/>
              <a:t>的默认方式</a:t>
            </a:r>
            <a:r>
              <a:rPr lang="en-US" altLang="zh-CN" sz="2400" b="1"/>
              <a:t> </a:t>
            </a:r>
            <a:endParaRPr lang="en-US" altLang="zh-CN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40" y="3903980"/>
            <a:ext cx="8081645" cy="25469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57425"/>
            <a:ext cx="7018020" cy="1496060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510" y="3369310"/>
            <a:ext cx="5003800" cy="1898015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141095" y="1025525"/>
            <a:ext cx="6323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Spring </a:t>
            </a:r>
            <a:r>
              <a:rPr lang="zh-CN" altLang="en-US" sz="3200" b="1"/>
              <a:t>使用</a:t>
            </a:r>
            <a:r>
              <a:rPr lang="en-US" altLang="zh-CN" sz="3200" b="1"/>
              <a:t> Jedis </a:t>
            </a:r>
            <a:r>
              <a:rPr lang="zh-CN" altLang="en-US" sz="3200" b="1"/>
              <a:t>的默认配置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64260" y="773430"/>
            <a:ext cx="6323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Spring </a:t>
            </a:r>
            <a:r>
              <a:rPr lang="zh-CN" altLang="en-US" sz="3200" b="1"/>
              <a:t>使用</a:t>
            </a:r>
            <a:r>
              <a:rPr lang="en-US" altLang="zh-CN" sz="3200" b="1"/>
              <a:t> </a:t>
            </a:r>
            <a:r>
              <a:rPr lang="en-US" altLang="zh-CN" sz="3200" b="1"/>
              <a:t>Lettuce </a:t>
            </a:r>
            <a:r>
              <a:rPr lang="zh-CN" altLang="en-US" sz="3200" b="1"/>
              <a:t>的默认配置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210" y="1794510"/>
            <a:ext cx="9999345" cy="15360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0" y="4996815"/>
            <a:ext cx="3886200" cy="1028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1064260" y="4105275"/>
            <a:ext cx="632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添加配置：启用</a:t>
            </a:r>
            <a:r>
              <a:rPr lang="en-US" altLang="zh-CN" sz="2800" b="1"/>
              <a:t> Lettuce </a:t>
            </a:r>
            <a:r>
              <a:rPr lang="zh-CN" altLang="en-US" sz="2800" b="1"/>
              <a:t>连接池</a:t>
            </a:r>
            <a:endParaRPr lang="zh-CN" altLang="en-US" sz="2800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5" y="4715510"/>
            <a:ext cx="3477895" cy="19773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Redis </a:t>
            </a:r>
            <a:r>
              <a:rPr lang="zh-CN" altLang="en-US"/>
              <a:t>官网对使用连接池的</a:t>
            </a:r>
            <a:r>
              <a:rPr lang="zh-CN" altLang="en-US"/>
              <a:t>解释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7590" y="1805940"/>
            <a:ext cx="7575550" cy="3987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250" y="6308725"/>
            <a:ext cx="8064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https://redis.io/docs/latest/develop/clients/lettuce/connect/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Lettuce </a:t>
            </a:r>
            <a:r>
              <a:rPr lang="zh-CN" altLang="en-US"/>
              <a:t>官网</a:t>
            </a:r>
            <a:r>
              <a:rPr lang="zh-CN" altLang="en-US">
                <a:sym typeface="+mn-ea"/>
              </a:rPr>
              <a:t>对使用连接池的解释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1605915"/>
            <a:ext cx="634365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240" y="6270625"/>
            <a:ext cx="778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https://github.com/redis/lettuce/wiki/Connection-Pooling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190"/>
          </a:xfrm>
        </p:spPr>
        <p:txBody>
          <a:bodyPr/>
          <a:p>
            <a:r>
              <a:rPr lang="zh-CN" altLang="en-US">
                <a:sym typeface="+mn-ea"/>
              </a:rPr>
              <a:t>连接池</a:t>
            </a:r>
            <a:r>
              <a:rPr lang="en-US" altLang="zh-CN">
                <a:sym typeface="+mn-ea"/>
              </a:rPr>
              <a:t> vs. </a:t>
            </a:r>
            <a:r>
              <a:rPr lang="zh-CN" altLang="en-US">
                <a:sym typeface="+mn-ea"/>
              </a:rPr>
              <a:t>多路复用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3583940"/>
            <a:ext cx="10515600" cy="315468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https://redis.io/docs/latest/develop/clients/pools-and-muxing/</a:t>
            </a:r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1685290"/>
            <a:ext cx="5472430" cy="189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0" y="3891915"/>
            <a:ext cx="64516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补充：</a:t>
            </a:r>
            <a:r>
              <a:rPr lang="en-US" altLang="zh-CN"/>
              <a:t>Lettuce</a:t>
            </a:r>
            <a:r>
              <a:rPr lang="zh-CN" altLang="en-US"/>
              <a:t>源码单步执行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</a:t>
            </a:r>
            <a:r>
              <a:rPr lang="en-US" altLang="zh-CN"/>
              <a:t> enable </a:t>
            </a:r>
            <a:r>
              <a:rPr lang="zh-CN" altLang="en-US"/>
              <a:t>了</a:t>
            </a:r>
            <a:r>
              <a:rPr lang="en-US" altLang="zh-CN"/>
              <a:t> Lettuce </a:t>
            </a:r>
            <a:r>
              <a:rPr lang="zh-CN" altLang="en-US"/>
              <a:t>连接池，实际上连接池里也</a:t>
            </a:r>
            <a:r>
              <a:rPr lang="zh-CN" altLang="en-US" b="1"/>
              <a:t>有且仅有一个</a:t>
            </a:r>
            <a:r>
              <a:rPr lang="en-US" altLang="zh-CN"/>
              <a:t>Lettuce</a:t>
            </a:r>
            <a:r>
              <a:rPr lang="zh-CN" altLang="en-US"/>
              <a:t>连接对象</a:t>
            </a:r>
            <a:endParaRPr lang="zh-CN" altLang="en-US"/>
          </a:p>
          <a:p>
            <a:r>
              <a:rPr lang="zh-CN" altLang="en-US"/>
              <a:t>如果想创建多个连接池连接，必须把</a:t>
            </a:r>
            <a:r>
              <a:rPr lang="en-US" altLang="zh-CN"/>
              <a:t> shareNativeConnection </a:t>
            </a:r>
            <a:r>
              <a:rPr lang="zh-CN" altLang="en-US"/>
              <a:t>置为</a:t>
            </a:r>
            <a:r>
              <a:rPr lang="en-US" altLang="zh-CN"/>
              <a:t> false</a:t>
            </a:r>
            <a:r>
              <a:rPr lang="zh-CN" altLang="en-US"/>
              <a:t>（默认为</a:t>
            </a:r>
            <a:r>
              <a:rPr lang="en-US" altLang="zh-CN"/>
              <a:t> true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从单步执行分析也可以看出，</a:t>
            </a:r>
            <a:r>
              <a:rPr lang="en-US" altLang="zh-CN"/>
              <a:t>Spring</a:t>
            </a:r>
            <a:r>
              <a:rPr lang="zh-CN" altLang="en-US"/>
              <a:t>框架对</a:t>
            </a:r>
            <a:r>
              <a:rPr lang="en-US" altLang="zh-CN"/>
              <a:t>Lettuce</a:t>
            </a:r>
            <a:r>
              <a:rPr lang="zh-CN" altLang="en-US"/>
              <a:t>的使用是</a:t>
            </a:r>
            <a:r>
              <a:rPr lang="zh-CN" altLang="en-US" b="1"/>
              <a:t>极力不推荐</a:t>
            </a:r>
            <a:r>
              <a:rPr lang="zh-CN" altLang="en-US"/>
              <a:t>使用连接池的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</a:t>
            </a:r>
            <a:r>
              <a:rPr lang="zh-CN" altLang="en-US"/>
              <a:t>资料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Lettuce</a:t>
            </a:r>
            <a:r>
              <a:rPr lang="zh-CN" altLang="en-US"/>
              <a:t>连接池的配置和性能测试</a:t>
            </a:r>
            <a:r>
              <a:rPr lang="en-US" altLang="zh-CN"/>
              <a:t>https://blog.csdn.net/qq_41921994/article/details/109627736</a:t>
            </a:r>
            <a:endParaRPr lang="en-US" altLang="zh-CN"/>
          </a:p>
          <a:p>
            <a:r>
              <a:rPr lang="en-US" altLang="zh-CN"/>
              <a:t>Lettuce</a:t>
            </a:r>
            <a:r>
              <a:rPr lang="zh-CN" altLang="en-US"/>
              <a:t>源码分析：</a:t>
            </a:r>
            <a:r>
              <a:rPr lang="en-US" altLang="zh-CN"/>
              <a:t>https://blog.csdn.net/zjj2006/article/details/106876235</a:t>
            </a:r>
            <a:endParaRPr lang="en-US" altLang="zh-CN"/>
          </a:p>
          <a:p>
            <a:r>
              <a:rPr lang="en-US" altLang="zh-CN"/>
              <a:t>Lettuce</a:t>
            </a:r>
            <a:r>
              <a:rPr lang="zh-CN" altLang="en-US"/>
              <a:t>连接池必要性讨论：</a:t>
            </a:r>
            <a:r>
              <a:rPr lang="en-US" altLang="zh-CN"/>
              <a:t>https://juejin.cn/post/7168676366643118110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45870"/>
            <a:ext cx="10515600" cy="1113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3237865"/>
            <a:ext cx="9368790" cy="440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4556760"/>
            <a:ext cx="6434455" cy="2091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980" y="3117215"/>
            <a:ext cx="745490" cy="623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540" y="5391785"/>
            <a:ext cx="510540" cy="5035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700405"/>
            <a:ext cx="10515600" cy="22828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2820" y="3429000"/>
            <a:ext cx="7961630" cy="1325880"/>
          </a:xfrm>
        </p:spPr>
        <p:txBody>
          <a:bodyPr/>
          <a:p>
            <a:pPr>
              <a:lnSpc>
                <a:spcPct val="100000"/>
              </a:lnSpc>
            </a:pPr>
            <a:r>
              <a:rPr lang="en-US" altLang="zh-CN" sz="2400"/>
              <a:t>1. </a:t>
            </a:r>
            <a:r>
              <a:rPr lang="zh-CN" altLang="en-US" sz="2400"/>
              <a:t>使用高版本的</a:t>
            </a:r>
            <a:r>
              <a:rPr lang="en-US" altLang="zh-CN" sz="2400"/>
              <a:t>Jedis/Lettuce</a:t>
            </a:r>
            <a:r>
              <a:rPr lang="zh-CN" altLang="en-US" sz="2400"/>
              <a:t>客户端依赖包</a:t>
            </a:r>
            <a:br>
              <a:rPr lang="zh-CN" altLang="en-US" sz="2400"/>
            </a:br>
            <a:r>
              <a:rPr lang="en-US" altLang="zh-CN" sz="2400"/>
              <a:t>2. </a:t>
            </a:r>
            <a:r>
              <a:rPr lang="zh-CN" altLang="en-US" sz="2400"/>
              <a:t>对于</a:t>
            </a:r>
            <a:r>
              <a:rPr lang="zh-CN" altLang="en-US" sz="2400">
                <a:sym typeface="+mn-ea"/>
              </a:rPr>
              <a:t>使用</a:t>
            </a:r>
            <a:r>
              <a:rPr lang="en-US" altLang="zh-CN" sz="2400"/>
              <a:t>Lettuce</a:t>
            </a:r>
            <a:r>
              <a:rPr lang="zh-CN" altLang="en-US" sz="2400"/>
              <a:t>连接集群模式的</a:t>
            </a:r>
            <a:r>
              <a:rPr lang="en-US" altLang="zh-CN" sz="2400"/>
              <a:t>Redis</a:t>
            </a:r>
            <a:r>
              <a:rPr lang="zh-CN" altLang="en-US" sz="2400"/>
              <a:t>，还有额外的配置：</a:t>
            </a:r>
            <a:endParaRPr lang="zh-CN" altLang="en-US" sz="2400"/>
          </a:p>
        </p:txBody>
      </p:sp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2"/>
          <a:srcRect r="63863"/>
          <a:stretch>
            <a:fillRect/>
          </a:stretch>
        </p:blipFill>
        <p:spPr>
          <a:xfrm>
            <a:off x="5622290" y="4622165"/>
            <a:ext cx="3487420" cy="2078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23450"/>
          <a:stretch>
            <a:fillRect/>
          </a:stretch>
        </p:blipFill>
        <p:spPr>
          <a:xfrm>
            <a:off x="1247775" y="916305"/>
            <a:ext cx="95123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8380" y="2014220"/>
            <a:ext cx="10175240" cy="17075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8975" y="365125"/>
            <a:ext cx="8560435" cy="64890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Spring </a:t>
            </a:r>
            <a:r>
              <a:rPr lang="zh-CN" altLang="en-US" sz="3600"/>
              <a:t>使用</a:t>
            </a:r>
            <a:r>
              <a:rPr lang="en-US" altLang="zh-CN" sz="3600"/>
              <a:t> Lettuce</a:t>
            </a:r>
            <a:r>
              <a:rPr lang="zh-CN" altLang="en-US" sz="3600"/>
              <a:t>请求</a:t>
            </a:r>
            <a:r>
              <a:rPr lang="en-US" altLang="zh-CN" sz="3600"/>
              <a:t>Redis</a:t>
            </a:r>
            <a:r>
              <a:rPr lang="zh-CN" altLang="en-US" sz="3600"/>
              <a:t>的过程</a:t>
            </a:r>
            <a:endParaRPr lang="zh-CN" altLang="en-US" sz="3600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6265" y="1485900"/>
            <a:ext cx="930402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7570" y="561340"/>
            <a:ext cx="9537700" cy="1963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" y="3006725"/>
            <a:ext cx="8982075" cy="1695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90" y="5184140"/>
            <a:ext cx="6677660" cy="885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85" y="3602990"/>
            <a:ext cx="510540" cy="503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735" y="5350510"/>
            <a:ext cx="5861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0" y="1896110"/>
            <a:ext cx="9715500" cy="89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791460"/>
            <a:ext cx="8191500" cy="13639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6715" y="1107440"/>
            <a:ext cx="500634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5" y="2487930"/>
            <a:ext cx="5105400" cy="2588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90" y="5721350"/>
            <a:ext cx="963041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1525" y="2106930"/>
            <a:ext cx="10515600" cy="14643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691005"/>
            <a:ext cx="10515600" cy="208470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015105" y="2921635"/>
            <a:ext cx="990600" cy="0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399530" y="3295650"/>
            <a:ext cx="1111250" cy="3175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执行命令</a:t>
            </a:r>
            <a:r>
              <a:rPr lang="en-US" altLang="zh-CN"/>
              <a:t> </a:t>
            </a:r>
            <a:r>
              <a:rPr lang="zh-CN" altLang="en-US"/>
              <a:t>redis-cli --</a:t>
            </a:r>
            <a:r>
              <a:rPr lang="en-US" altLang="zh-CN"/>
              <a:t>big</a:t>
            </a:r>
            <a:r>
              <a:rPr lang="zh-CN" altLang="en-US"/>
              <a:t>keys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8880" y="1597025"/>
            <a:ext cx="9269730" cy="47466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执行命令</a:t>
            </a:r>
            <a:r>
              <a:rPr lang="en-US" altLang="zh-CN"/>
              <a:t> </a:t>
            </a:r>
            <a:r>
              <a:rPr lang="zh-CN" altLang="en-US"/>
              <a:t>redis-cli --memkeys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1558290"/>
            <a:ext cx="9432925" cy="4886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7650" y="2566035"/>
            <a:ext cx="6999605" cy="3493135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2"/>
          <a:srcRect t="72837"/>
          <a:stretch>
            <a:fillRect/>
          </a:stretch>
        </p:blipFill>
        <p:spPr>
          <a:xfrm>
            <a:off x="1142365" y="635000"/>
            <a:ext cx="10513060" cy="1629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4490" y="6427470"/>
            <a:ext cx="11709400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hlinkClick r:id="rId3"/>
              </a:rPr>
              <a:t>【</a:t>
            </a:r>
            <a:r>
              <a:rPr lang="en-US" altLang="zh-CN" sz="1400">
                <a:hlinkClick r:id="rId3"/>
              </a:rPr>
              <a:t>Redis</a:t>
            </a:r>
            <a:r>
              <a:rPr lang="zh-CN" altLang="en-US" sz="1400">
                <a:hlinkClick r:id="rId3"/>
              </a:rPr>
              <a:t>】初识</a:t>
            </a:r>
            <a:r>
              <a:rPr lang="en-US" altLang="zh-CN" sz="1400">
                <a:hlinkClick r:id="rId3"/>
              </a:rPr>
              <a:t>Redis</a:t>
            </a:r>
            <a:r>
              <a:rPr lang="zh-CN" altLang="en-US" sz="1400">
                <a:hlinkClick r:id="rId3"/>
              </a:rPr>
              <a:t>：</a:t>
            </a:r>
            <a:r>
              <a:rPr lang="en-US" altLang="zh-CN" sz="1400">
                <a:hlinkClick r:id="rId3"/>
              </a:rPr>
              <a:t>Redis</a:t>
            </a:r>
            <a:r>
              <a:rPr lang="zh-CN" altLang="en-US" sz="1400">
                <a:hlinkClick r:id="rId3"/>
              </a:rPr>
              <a:t>基本数据类型及常用命令</a:t>
            </a:r>
            <a:r>
              <a:rPr lang="en-US" altLang="zh-CN" sz="1400">
                <a:hlinkClick r:id="rId3"/>
              </a:rPr>
              <a:t>_redis</a:t>
            </a:r>
            <a:r>
              <a:rPr lang="zh-CN" altLang="en-US" sz="1400">
                <a:hlinkClick r:id="rId3"/>
              </a:rPr>
              <a:t>将班级的下列学生得分存入</a:t>
            </a:r>
            <a:r>
              <a:rPr lang="en-US" altLang="zh-CN" sz="1400">
                <a:hlinkClick r:id="rId3"/>
              </a:rPr>
              <a:t>redis</a:t>
            </a:r>
            <a:r>
              <a:rPr lang="zh-CN" altLang="en-US" sz="1400">
                <a:hlinkClick r:id="rId3"/>
              </a:rPr>
              <a:t>的</a:t>
            </a:r>
            <a:r>
              <a:rPr lang="en-US" altLang="zh-CN" sz="1400">
                <a:hlinkClick r:id="rId3"/>
              </a:rPr>
              <a:t>sortedset</a:t>
            </a:r>
            <a:r>
              <a:rPr lang="zh-CN" altLang="en-US" sz="1400">
                <a:hlinkClick r:id="rId3"/>
              </a:rPr>
              <a:t>中</a:t>
            </a:r>
            <a:r>
              <a:rPr lang="en-US" altLang="zh-CN" sz="1400">
                <a:hlinkClick r:id="rId3"/>
              </a:rPr>
              <a:t>-CSDN</a:t>
            </a:r>
            <a:r>
              <a:rPr lang="zh-CN" altLang="en-US" sz="1400">
                <a:hlinkClick r:id="rId3"/>
              </a:rPr>
              <a:t>博客</a:t>
            </a:r>
            <a:endParaRPr lang="zh-CN" altLang="en-US" sz="1400">
              <a:hlinkClick r:id="rId3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8780" y="1132205"/>
            <a:ext cx="9347835" cy="45942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2690" y="2536825"/>
            <a:ext cx="978598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2505" y="1691005"/>
            <a:ext cx="10207625" cy="1696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0" y="4274185"/>
            <a:ext cx="5893435" cy="7016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6035" y="1691640"/>
            <a:ext cx="9657080" cy="1731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4100195"/>
            <a:ext cx="5975985" cy="5988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4415" y="925195"/>
            <a:ext cx="9724390" cy="46805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istributed_lo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96185"/>
            <a:ext cx="12192000" cy="18649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1745" y="900430"/>
            <a:ext cx="9667875" cy="261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5" y="4133215"/>
            <a:ext cx="8852535" cy="13538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8025" y="355600"/>
            <a:ext cx="7457440" cy="5043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5" y="5399405"/>
            <a:ext cx="7609205" cy="3689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0345" y="1567815"/>
            <a:ext cx="9210675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22125" r="21886"/>
          <a:stretch>
            <a:fillRect/>
          </a:stretch>
        </p:blipFill>
        <p:spPr>
          <a:xfrm>
            <a:off x="4033520" y="46990"/>
            <a:ext cx="6017260" cy="6645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9230" y="522605"/>
            <a:ext cx="9274175" cy="5812790"/>
          </a:xfrm>
          <a:prstGeom prst="rect">
            <a:avLst/>
          </a:prstGeom>
          <a:ln w="5080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sym typeface="+mn-ea"/>
              </a:rPr>
              <a:t>对比：</a:t>
            </a:r>
            <a:r>
              <a:rPr lang="zh-CN" altLang="en-US" sz="3200"/>
              <a:t>内存淘汰策略</a:t>
            </a:r>
            <a:endParaRPr lang="zh-CN" altLang="en-US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767205"/>
            <a:ext cx="7344410" cy="4342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46190" y="972185"/>
            <a:ext cx="5530215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844675"/>
            <a:ext cx="5412105" cy="2607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85" y="5949315"/>
            <a:ext cx="6312535" cy="54546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203200" y="5323840"/>
            <a:ext cx="5448300" cy="1017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/>
              <a:t>对于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FF0000"/>
                </a:solidFill>
              </a:rPr>
              <a:t>noeviction</a:t>
            </a:r>
            <a:r>
              <a:rPr lang="zh-CN" altLang="en-US" sz="2400"/>
              <a:t>，</a:t>
            </a:r>
            <a:r>
              <a:rPr lang="zh-CN" altLang="en-US" sz="2400"/>
              <a:t>即使配置了</a:t>
            </a:r>
            <a:r>
              <a:rPr lang="en-US" altLang="zh-CN" sz="2400"/>
              <a:t>TTL</a:t>
            </a:r>
            <a:r>
              <a:rPr lang="zh-CN" altLang="en-US" sz="2400"/>
              <a:t>，在内存占满时也无法主动淘汰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3966210" y="2392680"/>
            <a:ext cx="1183005" cy="23241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03200" y="138811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1.shell</a:t>
            </a:r>
            <a:r>
              <a:rPr lang="zh-CN" altLang="en-US" sz="1600" i="1"/>
              <a:t>脚本</a:t>
            </a:r>
            <a:endParaRPr lang="zh-CN" altLang="en-US" sz="1600" i="1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346190" y="51562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2.</a:t>
            </a:r>
            <a:r>
              <a:rPr lang="zh-CN" altLang="en-US" sz="1600" i="1"/>
              <a:t>运行</a:t>
            </a:r>
            <a:r>
              <a:rPr lang="zh-CN" altLang="en-US" sz="1600" i="1"/>
              <a:t>结果</a:t>
            </a:r>
            <a:endParaRPr lang="zh-CN" altLang="en-US" sz="1600" i="1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10027920" y="5604510"/>
            <a:ext cx="2164080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3.</a:t>
            </a:r>
            <a:r>
              <a:rPr lang="zh-CN" altLang="en-US" sz="1600" i="1"/>
              <a:t>查看当前存储</a:t>
            </a:r>
            <a:r>
              <a:rPr lang="zh-CN" altLang="en-US" sz="1600" i="1"/>
              <a:t>数据</a:t>
            </a:r>
            <a:endParaRPr lang="zh-CN" altLang="en-US" sz="1600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200" y="1731645"/>
            <a:ext cx="6261735" cy="2522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5067"/>
          <a:stretch>
            <a:fillRect/>
          </a:stretch>
        </p:blipFill>
        <p:spPr>
          <a:xfrm>
            <a:off x="7608570" y="111760"/>
            <a:ext cx="1642745" cy="5725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6105525"/>
            <a:ext cx="6875145" cy="59182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431800" y="5149215"/>
            <a:ext cx="4316095" cy="1613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/>
              <a:t>对于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chemeClr val="accent2"/>
                </a:solidFill>
              </a:rPr>
              <a:t>volatile-lru</a:t>
            </a:r>
            <a:r>
              <a:rPr lang="zh-CN" altLang="en-US" sz="2000"/>
              <a:t>，</a:t>
            </a:r>
            <a:r>
              <a:rPr lang="zh-CN" altLang="en-US" sz="2000">
                <a:sym typeface="+mn-ea"/>
              </a:rPr>
              <a:t>如果</a:t>
            </a:r>
            <a:r>
              <a:rPr lang="zh-CN" altLang="en-US" sz="2000"/>
              <a:t>配置了</a:t>
            </a:r>
            <a:r>
              <a:rPr lang="en-US" altLang="zh-CN" sz="2000"/>
              <a:t>TTL</a:t>
            </a:r>
            <a:r>
              <a:rPr lang="zh-CN" altLang="en-US" sz="2000"/>
              <a:t>，在内存占满时</a:t>
            </a:r>
            <a:r>
              <a:rPr lang="zh-CN" altLang="en-US" sz="2000"/>
              <a:t>可以主动淘汰这些</a:t>
            </a:r>
            <a:r>
              <a:rPr lang="zh-CN" altLang="en-US" sz="2000"/>
              <a:t>数据</a:t>
            </a:r>
            <a:endParaRPr lang="zh-CN" altLang="en-US" sz="200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203200" y="138811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1.shell</a:t>
            </a:r>
            <a:r>
              <a:rPr lang="zh-CN" altLang="en-US" sz="1600" i="1"/>
              <a:t>脚本</a:t>
            </a:r>
            <a:endParaRPr lang="zh-CN" altLang="en-US" sz="1600" i="1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182995" y="111760"/>
            <a:ext cx="1791335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2.</a:t>
            </a:r>
            <a:r>
              <a:rPr lang="zh-CN" altLang="en-US" sz="1600" i="1"/>
              <a:t>运行</a:t>
            </a:r>
            <a:r>
              <a:rPr lang="zh-CN" altLang="en-US" sz="1600" i="1"/>
              <a:t>结果</a:t>
            </a:r>
            <a:endParaRPr lang="zh-CN" altLang="en-US" sz="1600" i="1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10027920" y="5604510"/>
            <a:ext cx="2164080" cy="456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/>
              <a:t>3.</a:t>
            </a:r>
            <a:r>
              <a:rPr lang="zh-CN" altLang="en-US" sz="1600" i="1"/>
              <a:t>查看当前存储</a:t>
            </a:r>
            <a:r>
              <a:rPr lang="zh-CN" altLang="en-US" sz="1600" i="1"/>
              <a:t>数据</a:t>
            </a:r>
            <a:endParaRPr lang="zh-CN" altLang="en-US" sz="1600" i="1"/>
          </a:p>
        </p:txBody>
      </p:sp>
      <p:sp>
        <p:nvSpPr>
          <p:cNvPr id="7" name="矩形 6"/>
          <p:cNvSpPr/>
          <p:nvPr/>
        </p:nvSpPr>
        <p:spPr>
          <a:xfrm>
            <a:off x="4899660" y="1769745"/>
            <a:ext cx="1565275" cy="271145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072640" y="3570605"/>
            <a:ext cx="853440" cy="252095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</Words>
  <Application>WPS 演示</Application>
  <PresentationFormat>宽屏</PresentationFormat>
  <Paragraphs>115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Calibri</vt:lpstr>
      <vt:lpstr>Arial Unicode MS</vt:lpstr>
      <vt:lpstr>PingFangSC-Regular</vt:lpstr>
      <vt:lpstr>Segoe Print</vt:lpstr>
      <vt:lpstr>Office 主题</vt:lpstr>
      <vt:lpstr>北京银行 Redis 开发规范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对比：内存淘汰策略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Cache Aside 策略下的读操作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Redis 官网对使用连接池的解释</vt:lpstr>
      <vt:lpstr>Lettuce 官网对使用连接池的解释</vt:lpstr>
      <vt:lpstr>连接池 vs. 多路复用</vt:lpstr>
      <vt:lpstr>PowerPoint 演示文稿</vt:lpstr>
      <vt:lpstr>其他资料</vt:lpstr>
      <vt:lpstr>PowerPoint 演示文稿</vt:lpstr>
      <vt:lpstr>1. 使用高版本的Jedis/Lettuce客户端依赖包 2. 对于使用Lettuce连接集群模式的Redis，还有额外的配置：</vt:lpstr>
      <vt:lpstr>PowerPoint 演示文稿</vt:lpstr>
      <vt:lpstr>PowerPoint 演示文稿</vt:lpstr>
      <vt:lpstr>Spring 使用 Lettuce请求Redis的过程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执行命令 redis-cli --bigkeys</vt:lpstr>
      <vt:lpstr>执行命令 redis-cli --memkeys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徐子晗</dc:creator>
  <cp:lastModifiedBy>徐子晗</cp:lastModifiedBy>
  <cp:revision>94</cp:revision>
  <dcterms:created xsi:type="dcterms:W3CDTF">2024-11-27T03:42:00Z</dcterms:created>
  <dcterms:modified xsi:type="dcterms:W3CDTF">2025-01-20T06:48:02Z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53DD465576EB474CB43AC49BF47AF8A9</vt:lpwstr>
  </property>
  <property fmtid="{D5CDD505-2E9C-101B-9397-08002B2CF9AE}" pid="3" name="KSOProductBuildVer">
    <vt:lpwstr>2052-12.1.0.19770</vt:lpwstr>
  </property>
</Properties>
</file>